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94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647425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標題文字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內文層級五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標題文字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內文層級五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標題文字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標題文字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內文層級五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標題文字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標題文字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內文層級五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標題文字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內文層級五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內文層級五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標題文字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內文層級五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1400"/>
              </a:spcBef>
              <a:defRPr sz="651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10">
                <a:solidFill>
                  <a:srgbClr val="D93E2B"/>
                </a:solidFill>
              </a:rPr>
              <a:t>Templated Search over Relational Databases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533936" y="6680200"/>
            <a:ext cx="9340083" cy="24130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Date: 2015/01/15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Author: Anastasios Zouzias, Michail Vlachos, Vagelis Hristidis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Source: ACM CIKM’14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Advisor: Jia-ling Koh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Speaker: Han, Wang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Problem Definition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896710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49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Query tree(QT): rooted directed tree T = (V , E)</a:t>
            </a:r>
          </a:p>
          <a:p>
            <a:pPr lvl="0">
              <a:lnSpc>
                <a:spcPts val="49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v: static or dynamic node</a:t>
            </a:r>
          </a:p>
          <a:p>
            <a:pPr lvl="0">
              <a:lnSpc>
                <a:spcPts val="49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q: query keywords</a:t>
            </a:r>
          </a:p>
          <a:p>
            <a:pPr lvl="0">
              <a:lnSpc>
                <a:spcPts val="49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L(v,q): label function </a:t>
            </a:r>
          </a:p>
          <a:p>
            <a:pPr marL="887588" lvl="1" indent="-417688">
              <a:lnSpc>
                <a:spcPts val="4900"/>
              </a:lnSpc>
              <a:spcBef>
                <a:spcPts val="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14141"/>
                </a:solidFill>
              </a:rPr>
              <a:t>static node u: L(u.q) = L(u)</a:t>
            </a:r>
          </a:p>
          <a:p>
            <a:pPr marL="887588" lvl="1" indent="-417688">
              <a:lnSpc>
                <a:spcPts val="4900"/>
              </a:lnSpc>
              <a:spcBef>
                <a:spcPts val="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14141"/>
                </a:solidFill>
              </a:rPr>
              <a:t>q = ‘Wacker’, dynamic node u: L(‘Wacker’,u) = {Wacker-Chemie AG, Wacker Neuson…..}</a:t>
            </a:r>
          </a:p>
          <a:p>
            <a:pPr lvl="0">
              <a:lnSpc>
                <a:spcPts val="49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p: path</a:t>
            </a:r>
          </a:p>
          <a:p>
            <a:pPr lvl="0">
              <a:lnSpc>
                <a:spcPts val="49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Q: query</a:t>
            </a:r>
          </a:p>
          <a:p>
            <a:pPr lvl="0">
              <a:lnSpc>
                <a:spcPts val="49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Valid path: </a:t>
            </a:r>
          </a:p>
          <a:p>
            <a:pPr marL="887588" lvl="1" indent="-417688">
              <a:lnSpc>
                <a:spcPts val="4900"/>
              </a:lnSpc>
              <a:spcBef>
                <a:spcPts val="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p matches at least one keyword in Q</a:t>
            </a:r>
          </a:p>
          <a:p>
            <a:pPr marL="887588" lvl="1" indent="-417688">
              <a:lnSpc>
                <a:spcPts val="4900"/>
              </a:lnSpc>
              <a:spcBef>
                <a:spcPts val="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remove the last node would decrease keywords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Problem Definition 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482600" y="2628900"/>
            <a:ext cx="11988800" cy="63294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Metric structure of paths: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414141"/>
                </a:solidFill>
              </a:rPr>
              <a:t>p1 = root -&gt; t1, p2 = root -&gt; t2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sz="3200" dirty="0" smtClean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414141"/>
              </a:solidFill>
            </a:endParaRPr>
          </a:p>
          <a:p>
            <a:pPr marL="417688" lvl="0" indent="-417688"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414141"/>
              </a:solidFill>
            </a:endParaRPr>
          </a:p>
          <a:p>
            <a:pPr marL="417688" lvl="0" indent="-417688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414141"/>
                </a:solidFill>
              </a:rPr>
              <a:t>nodeScore() : Okapi BM25 </a:t>
            </a:r>
          </a:p>
        </p:txBody>
      </p:sp>
      <p:pic>
        <p:nvPicPr>
          <p:cNvPr id="114" name="螢幕快照 2015-01-15 上午12.32.4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0303" y="3593478"/>
            <a:ext cx="4013201" cy="469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5" name="螢幕快照 2015-01-15 上午12.38.3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671" y="5034002"/>
            <a:ext cx="6360240" cy="1033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6" name="螢幕快照 2015-01-15 上午12.41.5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95183" y="4905050"/>
            <a:ext cx="6081850" cy="4540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7" name="Shape 117"/>
          <p:cNvSpPr/>
          <p:nvPr/>
        </p:nvSpPr>
        <p:spPr>
          <a:xfrm>
            <a:off x="113106" y="4441282"/>
            <a:ext cx="845492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433FF"/>
                </a:solidFill>
              </a:rPr>
              <a:t>Relevance: IR relevance of path with respect to query</a:t>
            </a:r>
          </a:p>
        </p:txBody>
      </p:sp>
      <p:pic>
        <p:nvPicPr>
          <p:cNvPr id="118" name="螢幕快照 2015-01-15 上午12.50.2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592" y="8090819"/>
            <a:ext cx="6770708" cy="867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9" name="Shape 119"/>
          <p:cNvSpPr/>
          <p:nvPr/>
        </p:nvSpPr>
        <p:spPr>
          <a:xfrm>
            <a:off x="97306" y="7336345"/>
            <a:ext cx="847072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433FF"/>
                </a:solidFill>
              </a:rPr>
              <a:t>Coverage: importance of all descendants of sub-path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Problem Definition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3294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Avoid generating the similar paths.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marL="469900" lvl="0" indent="-469900">
              <a:lnSpc>
                <a:spcPts val="49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S: All paths , |S| = k</a:t>
            </a:r>
          </a:p>
          <a:p>
            <a:pPr marL="469900" lvl="0" indent="-469900">
              <a:lnSpc>
                <a:spcPts val="49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λ : parameter, tradeoff between relevance and diversity </a:t>
            </a:r>
          </a:p>
        </p:txBody>
      </p:sp>
      <p:pic>
        <p:nvPicPr>
          <p:cNvPr id="123" name="螢幕快照 2015-01-15 上午1.10.0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012" y="4255427"/>
            <a:ext cx="9728201" cy="71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4" name="Shape 124"/>
          <p:cNvSpPr/>
          <p:nvPr/>
        </p:nvSpPr>
        <p:spPr>
          <a:xfrm>
            <a:off x="768962" y="3606715"/>
            <a:ext cx="928211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433FF"/>
                </a:solidFill>
              </a:rPr>
              <a:t>Diversity: the dissimilarity or distance between two paths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Problem Definition</a:t>
            </a:r>
          </a:p>
        </p:txBody>
      </p:sp>
      <p:pic>
        <p:nvPicPr>
          <p:cNvPr id="127" name="螢幕快照 2015-01-15 上午1.17.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247" y="2178050"/>
            <a:ext cx="8775701" cy="745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Introduction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Problem Definition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12121"/>
                </a:solidFill>
              </a:rPr>
              <a:t>Algorithm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Experiments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Algorithm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3294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diversification problems -&gt; dispersion problem(graph)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diversity path for tree:</a:t>
            </a:r>
          </a:p>
          <a:p>
            <a:pPr marL="835377" lvl="1" indent="-365477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top-k ranking of n paths(algorithm 1)</a:t>
            </a:r>
          </a:p>
          <a:p>
            <a:pPr marL="835377" lvl="1" indent="-365477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for restricted cases(algorithm 2)</a:t>
            </a:r>
          </a:p>
        </p:txBody>
      </p:sp>
      <p:pic>
        <p:nvPicPr>
          <p:cNvPr id="134" name="螢幕快照 2015-01-15 上午2.49.0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7068" y="5861196"/>
            <a:ext cx="7970664" cy="3383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Algorithm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3294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rewrite MMR-Path Equation: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Given P, Let T = (V, E), e = (u, v) ∈ 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Define:</a:t>
            </a:r>
          </a:p>
        </p:txBody>
      </p:sp>
      <p:pic>
        <p:nvPicPr>
          <p:cNvPr id="138" name="螢幕快照 2015-01-15 上午3.00.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989" y="3436178"/>
            <a:ext cx="3911601" cy="673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9" name="Shape 139"/>
          <p:cNvSpPr/>
          <p:nvPr/>
        </p:nvSpPr>
        <p:spPr>
          <a:xfrm>
            <a:off x="5274464" y="3486978"/>
            <a:ext cx="189178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433FF"/>
                </a:solidFill>
              </a:rPr>
              <a:t>For graph</a:t>
            </a:r>
          </a:p>
        </p:txBody>
      </p:sp>
      <p:pic>
        <p:nvPicPr>
          <p:cNvPr id="140" name="螢幕快照 2015-01-15 上午3.08.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2692" y="5068561"/>
            <a:ext cx="7518401" cy="1003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1" name="Shape 141"/>
          <p:cNvSpPr/>
          <p:nvPr/>
        </p:nvSpPr>
        <p:spPr>
          <a:xfrm>
            <a:off x="8371851" y="4238009"/>
            <a:ext cx="272233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433FF"/>
                </a:solidFill>
              </a:rPr>
              <a:t>CovScore(pv,Q)</a:t>
            </a:r>
          </a:p>
        </p:txBody>
      </p:sp>
      <p:pic>
        <p:nvPicPr>
          <p:cNvPr id="142" name="圖片 14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9902845">
            <a:off x="6977666" y="4922897"/>
            <a:ext cx="1420428" cy="246564"/>
          </a:xfrm>
          <a:prstGeom prst="rect">
            <a:avLst/>
          </a:prstGeom>
        </p:spPr>
      </p:pic>
      <p:pic>
        <p:nvPicPr>
          <p:cNvPr id="144" name="螢幕快照 2015-01-15 上午3.10.4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0958" y="6507468"/>
            <a:ext cx="8928101" cy="2235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5" name="Shape 145"/>
          <p:cNvSpPr/>
          <p:nvPr/>
        </p:nvSpPr>
        <p:spPr>
          <a:xfrm>
            <a:off x="9606505" y="6634469"/>
            <a:ext cx="3280498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433FF"/>
                </a:solidFill>
              </a:rPr>
              <a:t>Result nodes of algorithm in a set of paths will maximize equation.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Algorithm</a:t>
            </a:r>
          </a:p>
        </p:txBody>
      </p:sp>
      <p:pic>
        <p:nvPicPr>
          <p:cNvPr id="148" name="螢幕快照 2015-01-15 上午3.13.5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384" y="2576650"/>
            <a:ext cx="6992098" cy="6763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9" name="螢幕快照 2015-01-15 上午3.15.3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86603" y="2545467"/>
            <a:ext cx="3372002" cy="2537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0" name="Shape 150"/>
          <p:cNvSpPr/>
          <p:nvPr/>
        </p:nvSpPr>
        <p:spPr>
          <a:xfrm>
            <a:off x="8238653" y="5704155"/>
            <a:ext cx="43902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Maintain large number of paths</a:t>
            </a:r>
          </a:p>
        </p:txBody>
      </p:sp>
      <p:sp>
        <p:nvSpPr>
          <p:cNvPr id="151" name="Shape 151"/>
          <p:cNvSpPr/>
          <p:nvPr/>
        </p:nvSpPr>
        <p:spPr>
          <a:xfrm>
            <a:off x="8244797" y="6370552"/>
            <a:ext cx="465561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According to distance, to remove the  faraway nodes</a:t>
            </a:r>
          </a:p>
        </p:txBody>
      </p:sp>
      <p:sp>
        <p:nvSpPr>
          <p:cNvPr id="152" name="Shape 152"/>
          <p:cNvSpPr/>
          <p:nvPr/>
        </p:nvSpPr>
        <p:spPr>
          <a:xfrm>
            <a:off x="8286321" y="7431002"/>
            <a:ext cx="368721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Connect t and u without s.</a:t>
            </a:r>
          </a:p>
        </p:txBody>
      </p:sp>
      <p:pic>
        <p:nvPicPr>
          <p:cNvPr id="153" name="圖片 15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600000">
            <a:off x="7077704" y="5834874"/>
            <a:ext cx="979334" cy="246564"/>
          </a:xfrm>
          <a:prstGeom prst="rect">
            <a:avLst/>
          </a:prstGeom>
        </p:spPr>
      </p:pic>
      <p:pic>
        <p:nvPicPr>
          <p:cNvPr id="155" name="圖片 15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600000">
            <a:off x="7077704" y="6626630"/>
            <a:ext cx="979334" cy="246565"/>
          </a:xfrm>
          <a:prstGeom prst="rect">
            <a:avLst/>
          </a:prstGeom>
        </p:spPr>
      </p:pic>
      <p:pic>
        <p:nvPicPr>
          <p:cNvPr id="157" name="圖片 15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600000">
            <a:off x="7077704" y="7561720"/>
            <a:ext cx="979334" cy="2465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Algorithm</a:t>
            </a:r>
          </a:p>
        </p:txBody>
      </p:sp>
      <p:pic>
        <p:nvPicPr>
          <p:cNvPr id="161" name="螢幕快照 2015-01-15 上午3.17.0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142" y="2444759"/>
            <a:ext cx="8063577" cy="6464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2" name="Shape 162"/>
          <p:cNvSpPr/>
          <p:nvPr/>
        </p:nvSpPr>
        <p:spPr>
          <a:xfrm>
            <a:off x="8952569" y="6151126"/>
            <a:ext cx="71593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433FF"/>
                </a:solidFill>
              </a:rPr>
              <a:t>BFS</a:t>
            </a:r>
          </a:p>
        </p:txBody>
      </p:sp>
      <p:pic>
        <p:nvPicPr>
          <p:cNvPr id="163" name="圖片 16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2822" y="5421946"/>
            <a:ext cx="483969" cy="25950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Introduction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Problem Definition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Algorithm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12121"/>
                </a:solidFill>
              </a:rPr>
              <a:t>Experiments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Introduction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Problem Definition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Algorithm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Experiments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Experiments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3294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Dataset:</a:t>
            </a:r>
          </a:p>
          <a:p>
            <a:pPr lvl="1">
              <a:lnSpc>
                <a:spcPts val="4900"/>
              </a:lnSpc>
              <a:spcBef>
                <a:spcPts val="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real enterprise data</a:t>
            </a:r>
          </a:p>
          <a:p>
            <a:pPr lvl="1">
              <a:lnSpc>
                <a:spcPts val="4900"/>
              </a:lnSpc>
              <a:spcBef>
                <a:spcPts val="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16 million indexed entities</a:t>
            </a:r>
          </a:p>
          <a:p>
            <a:pPr lvl="1">
              <a:lnSpc>
                <a:spcPts val="4900"/>
              </a:lnSpc>
              <a:spcBef>
                <a:spcPts val="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20.2 GBytes</a:t>
            </a:r>
          </a:p>
        </p:txBody>
      </p:sp>
      <p:pic>
        <p:nvPicPr>
          <p:cNvPr id="171" name="螢幕快照 2015-01-15 上午2.14.3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559" y="5153640"/>
            <a:ext cx="11887682" cy="451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Experiments</a:t>
            </a:r>
          </a:p>
        </p:txBody>
      </p:sp>
      <p:pic>
        <p:nvPicPr>
          <p:cNvPr id="174" name="螢幕快照 2015-01-15 上午2.17.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13482"/>
            <a:ext cx="13004801" cy="496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Experiments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329476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Algorithms: Optimal(Algorithm 1), FastGreedy(Algorithm2), Greedy</a:t>
            </a:r>
          </a:p>
        </p:txBody>
      </p:sp>
      <p:pic>
        <p:nvPicPr>
          <p:cNvPr id="178" name="螢幕快照 2015-01-15 上午2.20.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46" y="4000817"/>
            <a:ext cx="6194134" cy="3585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9" name="螢幕快照 2015-01-15 上午2.21.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5943" y="5831032"/>
            <a:ext cx="6638458" cy="3439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0" name="Shape 180"/>
          <p:cNvSpPr/>
          <p:nvPr/>
        </p:nvSpPr>
        <p:spPr>
          <a:xfrm>
            <a:off x="9156420" y="5221869"/>
            <a:ext cx="97750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K = 25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Experiments</a:t>
            </a:r>
          </a:p>
        </p:txBody>
      </p:sp>
      <p:sp>
        <p:nvSpPr>
          <p:cNvPr id="183" name="Shape 183"/>
          <p:cNvSpPr/>
          <p:nvPr/>
        </p:nvSpPr>
        <p:spPr>
          <a:xfrm>
            <a:off x="9113959" y="3184019"/>
            <a:ext cx="385842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FastGreedy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good value for k = 20  </a:t>
            </a:r>
          </a:p>
        </p:txBody>
      </p:sp>
      <p:pic>
        <p:nvPicPr>
          <p:cNvPr id="184" name="螢幕快照 2015-01-15 上午2.26.0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602" y="2336800"/>
            <a:ext cx="6981180" cy="7270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5" name="Shape 185"/>
          <p:cNvSpPr/>
          <p:nvPr/>
        </p:nvSpPr>
        <p:spPr>
          <a:xfrm>
            <a:off x="9113959" y="7042722"/>
            <a:ext cx="385842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FastGreedy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fixed k, suggest λ ≈ 0.6  </a:t>
            </a:r>
          </a:p>
        </p:txBody>
      </p:sp>
      <p:pic>
        <p:nvPicPr>
          <p:cNvPr id="186" name="圖片 18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7946645" y="3517937"/>
            <a:ext cx="886799" cy="246564"/>
          </a:xfrm>
          <a:prstGeom prst="rect">
            <a:avLst/>
          </a:prstGeom>
        </p:spPr>
      </p:pic>
      <p:pic>
        <p:nvPicPr>
          <p:cNvPr id="188" name="圖片 18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7946645" y="7376641"/>
            <a:ext cx="886799" cy="2465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Experiments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3294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User study:</a:t>
            </a:r>
          </a:p>
          <a:p>
            <a:pPr marL="887588" lvl="1" indent="-417688">
              <a:lnSpc>
                <a:spcPts val="4900"/>
              </a:lnSpc>
              <a:spcBef>
                <a:spcPts val="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15 questions</a:t>
            </a:r>
          </a:p>
          <a:p>
            <a:pPr marL="887588" lvl="1" indent="-417688">
              <a:lnSpc>
                <a:spcPts val="4900"/>
              </a:lnSpc>
              <a:spcBef>
                <a:spcPts val="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five technical users </a:t>
            </a:r>
          </a:p>
          <a:p>
            <a:pPr marL="887588" lvl="1" indent="-417688">
              <a:lnSpc>
                <a:spcPts val="4900"/>
              </a:lnSpc>
              <a:spcBef>
                <a:spcPts val="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SQL vs Templated-Search</a:t>
            </a:r>
          </a:p>
        </p:txBody>
      </p:sp>
      <p:pic>
        <p:nvPicPr>
          <p:cNvPr id="193" name="螢幕快照 2015-01-15 上午2.32.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3868" y="5242454"/>
            <a:ext cx="8125360" cy="4108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Introduction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Problem Definition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Algorithm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Experiments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12121"/>
                </a:solidFill>
              </a:rP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Conclusion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3294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Tree-based question generation framework based on IR and graph theoretical.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Two accurate optimal scalable algorithms for path diversification over rooted tree.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SQL supports: multi-way join, selection, projections, unions, intersections and exclusion over sets and ordering.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Future work: Add “Group by” and aggregate queries operation.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Introduction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3294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Motivation: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Transaction data and past interactional data with clients offer worth information in enterprises.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Distill useful information is challenging.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3 factors:</a:t>
            </a:r>
          </a:p>
          <a:p>
            <a:pPr marL="1357488" lvl="2" indent="-417688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Access Issues</a:t>
            </a:r>
          </a:p>
          <a:p>
            <a:pPr marL="1357488" lvl="2" indent="-417688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Data Issues</a:t>
            </a:r>
          </a:p>
          <a:p>
            <a:pPr marL="1357488" lvl="2" indent="-417688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Interface Issues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Introduction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3294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Goal: </a:t>
            </a: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Propose a tree-based guide search query generation mechanism  that combined the advantages of </a:t>
            </a:r>
            <a:r>
              <a:rPr sz="3200">
                <a:solidFill>
                  <a:srgbClr val="0433FF"/>
                </a:solidFill>
              </a:rPr>
              <a:t>keyword search interfaces</a:t>
            </a:r>
            <a:r>
              <a:rPr sz="3200">
                <a:solidFill>
                  <a:srgbClr val="414141"/>
                </a:solidFill>
              </a:rPr>
              <a:t> with expressive power of </a:t>
            </a:r>
            <a:r>
              <a:rPr sz="3200">
                <a:solidFill>
                  <a:srgbClr val="0433FF"/>
                </a:solidFill>
              </a:rPr>
              <a:t>QA system</a:t>
            </a:r>
            <a:r>
              <a:rPr sz="3200">
                <a:solidFill>
                  <a:srgbClr val="414141"/>
                </a:solidFill>
              </a:rPr>
              <a:t>.</a:t>
            </a:r>
            <a:endParaRPr sz="3600">
              <a:solidFill>
                <a:srgbClr val="414141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		</a:t>
            </a:r>
          </a:p>
        </p:txBody>
      </p:sp>
      <p:sp>
        <p:nvSpPr>
          <p:cNvPr id="54" name="Shape 54"/>
          <p:cNvSpPr/>
          <p:nvPr/>
        </p:nvSpPr>
        <p:spPr>
          <a:xfrm>
            <a:off x="5505462" y="5964124"/>
            <a:ext cx="1771175" cy="1633012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5546821" y="5917030"/>
            <a:ext cx="1688456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TEmplated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 Search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Paradigm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(TES)</a:t>
            </a:r>
          </a:p>
        </p:txBody>
      </p:sp>
      <p:sp>
        <p:nvSpPr>
          <p:cNvPr id="56" name="Shape 56"/>
          <p:cNvSpPr/>
          <p:nvPr/>
        </p:nvSpPr>
        <p:spPr>
          <a:xfrm>
            <a:off x="5911569" y="8085828"/>
            <a:ext cx="958961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6122861" y="8466828"/>
            <a:ext cx="53637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DB</a:t>
            </a:r>
          </a:p>
        </p:txBody>
      </p:sp>
      <p:sp>
        <p:nvSpPr>
          <p:cNvPr id="58" name="Shape 58"/>
          <p:cNvSpPr/>
          <p:nvPr/>
        </p:nvSpPr>
        <p:spPr>
          <a:xfrm flipV="1">
            <a:off x="6502400" y="7574806"/>
            <a:ext cx="0" cy="508001"/>
          </a:xfrm>
          <a:prstGeom prst="line">
            <a:avLst/>
          </a:prstGeom>
          <a:ln w="38100" cap="rnd">
            <a:solidFill>
              <a:srgbClr val="414141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823665" y="6323430"/>
            <a:ext cx="229344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Input: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Template Query</a:t>
            </a:r>
          </a:p>
        </p:txBody>
      </p:sp>
      <p:sp>
        <p:nvSpPr>
          <p:cNvPr id="60" name="Shape 60"/>
          <p:cNvSpPr/>
          <p:nvPr/>
        </p:nvSpPr>
        <p:spPr>
          <a:xfrm>
            <a:off x="8664992" y="5863597"/>
            <a:ext cx="2573834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Output: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Potential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Recommendation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Queries</a:t>
            </a:r>
          </a:p>
        </p:txBody>
      </p:sp>
      <p:pic>
        <p:nvPicPr>
          <p:cNvPr id="61" name="圖片 60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5801" y="6657348"/>
            <a:ext cx="986894" cy="246565"/>
          </a:xfrm>
          <a:prstGeom prst="rect">
            <a:avLst/>
          </a:prstGeom>
        </p:spPr>
      </p:pic>
      <p:pic>
        <p:nvPicPr>
          <p:cNvPr id="63" name="圖片 6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97791" y="6657348"/>
            <a:ext cx="986893" cy="246565"/>
          </a:xfrm>
          <a:prstGeom prst="rect">
            <a:avLst/>
          </a:prstGeom>
        </p:spPr>
      </p:pic>
      <p:sp>
        <p:nvSpPr>
          <p:cNvPr id="65" name="Shape 65"/>
          <p:cNvSpPr/>
          <p:nvPr/>
        </p:nvSpPr>
        <p:spPr>
          <a:xfrm>
            <a:off x="6192578" y="7574806"/>
            <a:ext cx="1" cy="508001"/>
          </a:xfrm>
          <a:prstGeom prst="line">
            <a:avLst/>
          </a:prstGeom>
          <a:ln w="38100" cap="rnd">
            <a:solidFill>
              <a:srgbClr val="414141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5243629" y="7574806"/>
            <a:ext cx="70008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SQL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Introduction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3294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Interface: </a:t>
            </a:r>
          </a:p>
          <a:p>
            <a:pPr marL="887588" lvl="1" indent="-417688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Need not SQL and knowledge of schema.</a:t>
            </a:r>
          </a:p>
          <a:p>
            <a:pPr marL="887588" lvl="1" indent="-417688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static text : predefined.</a:t>
            </a:r>
          </a:p>
          <a:p>
            <a:pPr marL="887588" lvl="1" indent="-417688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dynamic text: retrieved from DB.</a:t>
            </a:r>
          </a:p>
          <a:p>
            <a:pPr marL="887588" lvl="1" indent="-417688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		</a:t>
            </a:r>
          </a:p>
        </p:txBody>
      </p:sp>
      <p:pic>
        <p:nvPicPr>
          <p:cNvPr id="70" name="螢幕快照 2015-01-14 下午9.56.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6325416"/>
            <a:ext cx="13004801" cy="2596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Introduction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32947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marL="887588" lvl="1" indent="-417688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</p:txBody>
      </p:sp>
      <p:pic>
        <p:nvPicPr>
          <p:cNvPr id="74" name="螢幕快照 2015-01-14 下午10.27.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7711" y="2324100"/>
            <a:ext cx="6912555" cy="4516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5" name="螢幕快照 2015-01-14 下午10.34.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155" y="7158434"/>
            <a:ext cx="7412516" cy="2323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6" name="Shape 76"/>
          <p:cNvSpPr/>
          <p:nvPr/>
        </p:nvSpPr>
        <p:spPr>
          <a:xfrm>
            <a:off x="840338" y="3866016"/>
            <a:ext cx="388567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Simplified database </a:t>
            </a:r>
            <a:r>
              <a:rPr sz="2400" dirty="0" smtClean="0">
                <a:solidFill>
                  <a:srgbClr val="414141"/>
                </a:solidFill>
              </a:rPr>
              <a:t>sc</a:t>
            </a:r>
            <a:r>
              <a:rPr lang="en-US" sz="2400" dirty="0" smtClean="0">
                <a:solidFill>
                  <a:srgbClr val="414141"/>
                </a:solidFill>
              </a:rPr>
              <a:t>h</a:t>
            </a:r>
            <a:r>
              <a:rPr sz="2400" dirty="0" smtClean="0">
                <a:solidFill>
                  <a:srgbClr val="414141"/>
                </a:solidFill>
              </a:rPr>
              <a:t>ema</a:t>
            </a:r>
            <a:endParaRPr sz="2400" dirty="0">
              <a:solidFill>
                <a:srgbClr val="414141"/>
              </a:solidFill>
            </a:endParaRPr>
          </a:p>
        </p:txBody>
      </p:sp>
      <p:pic>
        <p:nvPicPr>
          <p:cNvPr id="77" name="圖片 7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7717957" y="8654280"/>
            <a:ext cx="1029521" cy="246565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8935997" y="8523562"/>
            <a:ext cx="318224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Input template queries</a:t>
            </a:r>
          </a:p>
        </p:txBody>
      </p:sp>
      <p:pic>
        <p:nvPicPr>
          <p:cNvPr id="80" name="圖片 79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1600000">
            <a:off x="4823662" y="3978696"/>
            <a:ext cx="908908" cy="246565"/>
          </a:xfrm>
          <a:prstGeom prst="rect">
            <a:avLst/>
          </a:prstGeom>
        </p:spPr>
      </p:pic>
      <p:sp>
        <p:nvSpPr>
          <p:cNvPr id="82" name="Shape 82"/>
          <p:cNvSpPr/>
          <p:nvPr/>
        </p:nvSpPr>
        <p:spPr>
          <a:xfrm>
            <a:off x="346190" y="5758095"/>
            <a:ext cx="1146317" cy="914401"/>
          </a:xfrm>
          <a:prstGeom prst="rect">
            <a:avLst/>
          </a:prstGeom>
          <a:solidFill>
            <a:srgbClr val="A8C3DF">
              <a:alpha val="9495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static nodes</a:t>
            </a:r>
          </a:p>
        </p:txBody>
      </p:sp>
      <p:sp>
        <p:nvSpPr>
          <p:cNvPr id="83" name="Shape 83"/>
          <p:cNvSpPr/>
          <p:nvPr/>
        </p:nvSpPr>
        <p:spPr>
          <a:xfrm>
            <a:off x="2210018" y="5758095"/>
            <a:ext cx="1327823" cy="914401"/>
          </a:xfrm>
          <a:prstGeom prst="rect">
            <a:avLst/>
          </a:prstGeom>
          <a:solidFill>
            <a:srgbClr val="A8C3DF">
              <a:alpha val="9495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dynamic nodes</a:t>
            </a:r>
          </a:p>
        </p:txBody>
      </p:sp>
      <p:sp>
        <p:nvSpPr>
          <p:cNvPr id="84" name="Shape 84"/>
          <p:cNvSpPr/>
          <p:nvPr/>
        </p:nvSpPr>
        <p:spPr>
          <a:xfrm flipH="1">
            <a:off x="919348" y="6567816"/>
            <a:ext cx="1" cy="590618"/>
          </a:xfrm>
          <a:prstGeom prst="line">
            <a:avLst/>
          </a:prstGeom>
          <a:ln w="38100" cap="rnd">
            <a:solidFill>
              <a:srgbClr val="414141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2873929" y="6589491"/>
            <a:ext cx="1" cy="590618"/>
          </a:xfrm>
          <a:prstGeom prst="line">
            <a:avLst/>
          </a:prstGeom>
          <a:ln w="38100" cap="rnd">
            <a:solidFill>
              <a:srgbClr val="414141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Introduction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852833"/>
          </a:xfrm>
          <a:prstGeom prst="rect">
            <a:avLst/>
          </a:prstGeom>
        </p:spPr>
        <p:txBody>
          <a:bodyPr anchor="t"/>
          <a:lstStyle/>
          <a:p>
            <a:pPr marL="417688" lvl="0" indent="-417688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Input query: “wacker”</a:t>
            </a:r>
          </a:p>
          <a:p>
            <a:pPr marL="417688" lvl="0" indent="-417688"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414141"/>
              </a:solidFill>
            </a:endParaRPr>
          </a:p>
          <a:p>
            <a:pPr marL="417688" lvl="0" indent="-417688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Rank valid question/path: </a:t>
            </a:r>
            <a:r>
              <a:rPr sz="3200">
                <a:solidFill>
                  <a:srgbClr val="0433FF"/>
                </a:solidFill>
              </a:rPr>
              <a:t>relevance</a:t>
            </a:r>
            <a:r>
              <a:rPr sz="3200">
                <a:solidFill>
                  <a:srgbClr val="414141"/>
                </a:solidFill>
              </a:rPr>
              <a:t>, </a:t>
            </a:r>
            <a:r>
              <a:rPr sz="3200">
                <a:solidFill>
                  <a:srgbClr val="0433FF"/>
                </a:solidFill>
              </a:rPr>
              <a:t>coverage</a:t>
            </a:r>
            <a:r>
              <a:rPr sz="3200">
                <a:solidFill>
                  <a:srgbClr val="414141"/>
                </a:solidFill>
              </a:rPr>
              <a:t> and </a:t>
            </a:r>
            <a:r>
              <a:rPr sz="3200">
                <a:solidFill>
                  <a:srgbClr val="0433FF"/>
                </a:solidFill>
              </a:rPr>
              <a:t>diversity</a:t>
            </a:r>
          </a:p>
        </p:txBody>
      </p:sp>
      <p:pic>
        <p:nvPicPr>
          <p:cNvPr id="89" name="螢幕快照 2015-01-14 下午10.58.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2106" y="3463187"/>
            <a:ext cx="8674101" cy="4660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0" name="Shape 90"/>
          <p:cNvSpPr/>
          <p:nvPr/>
        </p:nvSpPr>
        <p:spPr>
          <a:xfrm>
            <a:off x="526038" y="4930037"/>
            <a:ext cx="3178093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Match two records at attribute “name” of entity client and “address” of client.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Introduction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12121"/>
                </a:solidFill>
              </a:rPr>
              <a:t>Problem Definition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Algorithm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Experiments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9A9A9"/>
                </a:solidFill>
              </a:rP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Problem Definition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1126132"/>
          </a:xfrm>
          <a:prstGeom prst="rect">
            <a:avLst/>
          </a:prstGeom>
        </p:spPr>
        <p:txBody>
          <a:bodyPr anchor="t"/>
          <a:lstStyle>
            <a:lvl1pPr marL="417688" indent="-417688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Framework</a:t>
            </a:r>
          </a:p>
        </p:txBody>
      </p:sp>
      <p:sp>
        <p:nvSpPr>
          <p:cNvPr id="97" name="Shape 97"/>
          <p:cNvSpPr/>
          <p:nvPr/>
        </p:nvSpPr>
        <p:spPr>
          <a:xfrm>
            <a:off x="3483797" y="3444893"/>
            <a:ext cx="6571142" cy="5873739"/>
          </a:xfrm>
          <a:prstGeom prst="rect">
            <a:avLst/>
          </a:prstGeom>
          <a:ln w="25400">
            <a:solidFill>
              <a:srgbClr val="66635F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6233255" y="2887165"/>
            <a:ext cx="142953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433FF"/>
                </a:solidFill>
              </a:rPr>
              <a:t>TES</a:t>
            </a:r>
          </a:p>
        </p:txBody>
      </p:sp>
      <p:sp>
        <p:nvSpPr>
          <p:cNvPr id="99" name="Shape 99"/>
          <p:cNvSpPr/>
          <p:nvPr/>
        </p:nvSpPr>
        <p:spPr>
          <a:xfrm>
            <a:off x="580271" y="5721362"/>
            <a:ext cx="151030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Input: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Template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Query</a:t>
            </a:r>
          </a:p>
        </p:txBody>
      </p:sp>
      <p:pic>
        <p:nvPicPr>
          <p:cNvPr id="100" name="圖片 9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8360" y="6258480"/>
            <a:ext cx="836782" cy="246564"/>
          </a:xfrm>
          <a:prstGeom prst="rect">
            <a:avLst/>
          </a:prstGeom>
        </p:spPr>
      </p:pic>
      <p:pic>
        <p:nvPicPr>
          <p:cNvPr id="102" name="圖片 10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3775" y="6258480"/>
            <a:ext cx="836782" cy="246564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1106511" y="5314962"/>
            <a:ext cx="1781804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Output: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top-k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Potential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Queries</a:t>
            </a:r>
          </a:p>
        </p:txBody>
      </p:sp>
      <p:sp>
        <p:nvSpPr>
          <p:cNvPr id="105" name="Shape 105"/>
          <p:cNvSpPr/>
          <p:nvPr/>
        </p:nvSpPr>
        <p:spPr>
          <a:xfrm>
            <a:off x="3914463" y="4092910"/>
            <a:ext cx="5709810" cy="11684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Generate list of valid question/path over the tree</a:t>
            </a:r>
          </a:p>
        </p:txBody>
      </p:sp>
      <p:sp>
        <p:nvSpPr>
          <p:cNvPr id="106" name="Shape 106"/>
          <p:cNvSpPr/>
          <p:nvPr/>
        </p:nvSpPr>
        <p:spPr>
          <a:xfrm>
            <a:off x="3914463" y="6524216"/>
            <a:ext cx="5709810" cy="17018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Rank the valid path from criteria : relevance, coverage,diversity</a:t>
            </a:r>
          </a:p>
        </p:txBody>
      </p:sp>
      <p:sp>
        <p:nvSpPr>
          <p:cNvPr id="107" name="Shape 107"/>
          <p:cNvSpPr/>
          <p:nvPr/>
        </p:nvSpPr>
        <p:spPr>
          <a:xfrm>
            <a:off x="6850492" y="5356638"/>
            <a:ext cx="1" cy="1099192"/>
          </a:xfrm>
          <a:prstGeom prst="line">
            <a:avLst/>
          </a:prstGeom>
          <a:ln w="38100" cap="rnd">
            <a:solidFill>
              <a:srgbClr val="414141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32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678</Words>
  <Application>Microsoft Macintosh PowerPoint</Application>
  <PresentationFormat>自訂</PresentationFormat>
  <Paragraphs>171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New_Template4</vt:lpstr>
      <vt:lpstr>Templated Search over Relational Databases</vt:lpstr>
      <vt:lpstr>Outline</vt:lpstr>
      <vt:lpstr>Introduction</vt:lpstr>
      <vt:lpstr>Introduction</vt:lpstr>
      <vt:lpstr>Introduction</vt:lpstr>
      <vt:lpstr>Introduction</vt:lpstr>
      <vt:lpstr>Introduction</vt:lpstr>
      <vt:lpstr>Outline</vt:lpstr>
      <vt:lpstr>Problem Definition</vt:lpstr>
      <vt:lpstr>Problem Definition</vt:lpstr>
      <vt:lpstr>Problem Definition </vt:lpstr>
      <vt:lpstr>Problem Definition</vt:lpstr>
      <vt:lpstr>Problem Definition</vt:lpstr>
      <vt:lpstr>Outline</vt:lpstr>
      <vt:lpstr>Algorithm</vt:lpstr>
      <vt:lpstr>Algorithm</vt:lpstr>
      <vt:lpstr>Algorithm</vt:lpstr>
      <vt:lpstr>Algorithm</vt:lpstr>
      <vt:lpstr>Outline</vt:lpstr>
      <vt:lpstr>Experiments</vt:lpstr>
      <vt:lpstr>Experiments</vt:lpstr>
      <vt:lpstr>Experiments</vt:lpstr>
      <vt:lpstr>Experiments</vt:lpstr>
      <vt:lpstr>Experiments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Templated Search over Relational Databases</dc:title>
  <cp:lastModifiedBy>Holly</cp:lastModifiedBy>
  <cp:revision>3</cp:revision>
  <dcterms:modified xsi:type="dcterms:W3CDTF">2015-01-15T03:08:18Z</dcterms:modified>
</cp:coreProperties>
</file>